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331" r:id="rId3"/>
    <p:sldId id="334" r:id="rId4"/>
    <p:sldId id="272" r:id="rId5"/>
    <p:sldId id="283" r:id="rId6"/>
    <p:sldId id="262" r:id="rId7"/>
    <p:sldId id="263" r:id="rId8"/>
    <p:sldId id="287" r:id="rId9"/>
    <p:sldId id="277" r:id="rId10"/>
    <p:sldId id="297" r:id="rId11"/>
    <p:sldId id="298" r:id="rId12"/>
    <p:sldId id="322" r:id="rId13"/>
    <p:sldId id="323" r:id="rId14"/>
    <p:sldId id="327" r:id="rId15"/>
    <p:sldId id="324" r:id="rId16"/>
    <p:sldId id="326" r:id="rId17"/>
    <p:sldId id="335" r:id="rId18"/>
    <p:sldId id="328" r:id="rId19"/>
    <p:sldId id="330" r:id="rId20"/>
    <p:sldId id="332" r:id="rId21"/>
    <p:sldId id="271" r:id="rId22"/>
    <p:sldId id="282" r:id="rId23"/>
    <p:sldId id="325" r:id="rId24"/>
    <p:sldId id="337" r:id="rId25"/>
    <p:sldId id="338" r:id="rId26"/>
    <p:sldId id="339" r:id="rId27"/>
    <p:sldId id="333" r:id="rId28"/>
    <p:sldId id="329" r:id="rId2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FF00FF"/>
    <a:srgbClr val="0000FF"/>
    <a:srgbClr val="EA39EA"/>
    <a:srgbClr val="FF6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9" autoAdjust="0"/>
    <p:restoredTop sz="83422" autoAdjust="0"/>
  </p:normalViewPr>
  <p:slideViewPr>
    <p:cSldViewPr snapToGrid="0">
      <p:cViewPr varScale="1">
        <p:scale>
          <a:sx n="129" d="100"/>
          <a:sy n="129" d="100"/>
        </p:scale>
        <p:origin x="9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8109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51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33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Difference S/M</a:t>
            </a:r>
          </a:p>
          <a:p>
            <a:endParaRPr lang="en-US" sz="11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S-Cone </a:t>
            </a:r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rare but specific cells connect to it (S-cone BC).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7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 S-opsin.</a:t>
            </a:r>
            <a:r>
              <a:rPr lang="en-US" baseline="0" dirty="0" smtClean="0"/>
              <a:t> No M. </a:t>
            </a:r>
            <a:r>
              <a:rPr lang="en-US" baseline="0" dirty="0" err="1" smtClean="0"/>
              <a:t>Haverkamp</a:t>
            </a:r>
            <a:r>
              <a:rPr lang="en-US" baseline="0" dirty="0" smtClean="0"/>
              <a:t>. Pedicles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4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2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311698" y="968151"/>
            <a:ext cx="859134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tx1"/>
                </a:solidFill>
              </a:rPr>
              <a:t>Determination of S- and M-Cone Identity - </a:t>
            </a:r>
          </a:p>
          <a:p>
            <a:pPr lvl="0"/>
            <a:r>
              <a:rPr lang="en-US" sz="2000" dirty="0" smtClean="0">
                <a:solidFill>
                  <a:schemeClr val="tx1"/>
                </a:solidFill>
              </a:rPr>
              <a:t>Genetic </a:t>
            </a:r>
            <a:r>
              <a:rPr lang="en-US" sz="2000" dirty="0">
                <a:solidFill>
                  <a:schemeClr val="tx1"/>
                </a:solidFill>
              </a:rPr>
              <a:t>Profiling of Cone Types in the Ground Squirrel Retina</a:t>
            </a:r>
          </a:p>
          <a:p>
            <a:pPr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http://upload.wikimedia.org/wikipedia/en/thumb/5/5e/The_NIH_NEI_logo.png/799px-The_NIH_NEI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44586"/>
            <a:ext cx="2981902" cy="6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7095" y="4020116"/>
            <a:ext cx="3075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				       Vincent Kunze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Retinal Neurophysiology (Wei Li)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AG </a:t>
            </a:r>
            <a:r>
              <a:rPr lang="en-US" dirty="0" err="1">
                <a:solidFill>
                  <a:schemeClr val="tx1"/>
                </a:solidFill>
              </a:rPr>
              <a:t>Biochemie</a:t>
            </a:r>
            <a:r>
              <a:rPr lang="en-US" dirty="0">
                <a:solidFill>
                  <a:schemeClr val="tx1"/>
                </a:solidFill>
              </a:rPr>
              <a:t> (Karl-W. Koch)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95" y="227023"/>
            <a:ext cx="2391022" cy="7079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1698" y="1780794"/>
            <a:ext cx="85056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Vincent Kunze, Juan M. </a:t>
            </a:r>
            <a:r>
              <a:rPr lang="en-US" sz="1000" dirty="0" err="1">
                <a:solidFill>
                  <a:schemeClr val="tx1"/>
                </a:solidFill>
              </a:rPr>
              <a:t>Angueyra</a:t>
            </a:r>
            <a:r>
              <a:rPr lang="en-US" sz="1000" dirty="0">
                <a:solidFill>
                  <a:schemeClr val="tx1"/>
                </a:solidFill>
              </a:rPr>
              <a:t>, Li Jia, Christian Puller, Wei Li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51" y="2178081"/>
            <a:ext cx="3802041" cy="2221894"/>
          </a:xfrm>
          <a:prstGeom prst="rect">
            <a:avLst/>
          </a:prstGeom>
        </p:spPr>
      </p:pic>
      <p:pic>
        <p:nvPicPr>
          <p:cNvPr id="8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8777" y="3416045"/>
            <a:ext cx="1836374" cy="120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9" y="-415636"/>
            <a:ext cx="6410739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66629" y="-434529"/>
            <a:ext cx="6507792" cy="8388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9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9" y="-423194"/>
            <a:ext cx="6410739" cy="51435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384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</a:t>
            </a:r>
            <a:r>
              <a:rPr lang="en-US" dirty="0" smtClean="0"/>
              <a:t>Sequencing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05" y="967118"/>
            <a:ext cx="3787114" cy="37871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6712" y="1017723"/>
            <a:ext cx="2139721" cy="3905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47172" y="1539817"/>
            <a:ext cx="84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-opsin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94898" y="3598988"/>
            <a:ext cx="84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S-opsin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99927" y="2706787"/>
            <a:ext cx="1406774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log fold change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2461" y="4411286"/>
            <a:ext cx="2366742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mean of normalized counts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84" y="1510192"/>
            <a:ext cx="3416132" cy="27228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3671984" y="2730222"/>
            <a:ext cx="2368529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Normalized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counts</a:t>
            </a:r>
            <a:r>
              <a:rPr lang="en-US" sz="1000" dirty="0">
                <a:solidFill>
                  <a:schemeClr val="tx1"/>
                </a:solidFill>
              </a:rPr>
              <a:t> - log10 scale</a:t>
            </a: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3282460" y="1981193"/>
            <a:ext cx="182880" cy="182880"/>
          </a:xfrm>
          <a:prstGeom prst="ellipse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3270738" y="3974113"/>
            <a:ext cx="182880" cy="182880"/>
          </a:xfrm>
          <a:prstGeom prst="ellipse">
            <a:avLst/>
          </a:prstGeom>
          <a:noFill/>
          <a:ln w="444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222514" y="2125656"/>
            <a:ext cx="226833" cy="1470037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583" y="1355477"/>
            <a:ext cx="186079" cy="6257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583" y="3752876"/>
            <a:ext cx="186079" cy="62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Most Phototransduction </a:t>
            </a:r>
            <a:r>
              <a:rPr lang="en-US" dirty="0"/>
              <a:t>G</a:t>
            </a:r>
            <a:r>
              <a:rPr lang="en-US" dirty="0" smtClean="0"/>
              <a:t>enes </a:t>
            </a:r>
            <a:r>
              <a:rPr lang="en-US" dirty="0"/>
              <a:t>in S- and </a:t>
            </a:r>
            <a:r>
              <a:rPr lang="en-US" dirty="0" smtClean="0"/>
              <a:t>M-Cones are Equally </a:t>
            </a:r>
            <a:r>
              <a:rPr lang="en-US" dirty="0"/>
              <a:t>E</a:t>
            </a:r>
            <a:r>
              <a:rPr lang="en-US" dirty="0" smtClean="0"/>
              <a:t>xpressed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64519" y="2667732"/>
            <a:ext cx="2172800" cy="24622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Normalized counts - log10 scale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4165" y="2530027"/>
            <a:ext cx="56098" cy="7348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9501" y="2530027"/>
            <a:ext cx="56098" cy="7348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92093" y="2515672"/>
            <a:ext cx="63804" cy="7348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41818" y="2530027"/>
            <a:ext cx="61709" cy="7348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19873" y="2530027"/>
            <a:ext cx="56098" cy="7348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766621"/>
            <a:ext cx="6343107" cy="199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5025"/>
            <a:ext cx="9144000" cy="572699"/>
          </a:xfrm>
        </p:spPr>
        <p:txBody>
          <a:bodyPr/>
          <a:lstStyle/>
          <a:p>
            <a:pPr algn="ctr"/>
            <a:r>
              <a:rPr lang="en-US" dirty="0" smtClean="0"/>
              <a:t>Other Differentially </a:t>
            </a:r>
            <a:r>
              <a:rPr lang="en-US" dirty="0"/>
              <a:t>E</a:t>
            </a:r>
            <a:r>
              <a:rPr lang="en-US" dirty="0" smtClean="0"/>
              <a:t>xpressed Phototransduction </a:t>
            </a:r>
            <a:r>
              <a:rPr lang="en-US" dirty="0"/>
              <a:t>G</a:t>
            </a:r>
            <a:r>
              <a:rPr lang="en-US" dirty="0" smtClean="0"/>
              <a:t>enes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961" y="1837609"/>
            <a:ext cx="1866908" cy="2629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980" y="4241064"/>
            <a:ext cx="1372878" cy="239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1" y="1843148"/>
            <a:ext cx="1853760" cy="26294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417739" y="2985893"/>
            <a:ext cx="2463330" cy="2769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Normalized counts - log10 scale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97" y="4248529"/>
            <a:ext cx="1372878" cy="239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51133" y="1670404"/>
            <a:ext cx="5038949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      GCAP2	     CNG</a:t>
            </a:r>
            <a:r>
              <a:rPr lang="el-GR" dirty="0" smtClean="0">
                <a:solidFill>
                  <a:schemeClr val="tx1"/>
                </a:solidFill>
              </a:rPr>
              <a:t>β</a:t>
            </a:r>
            <a:r>
              <a:rPr lang="en-US" dirty="0" smtClean="0">
                <a:solidFill>
                  <a:schemeClr val="tx1"/>
                </a:solidFill>
              </a:rPr>
              <a:t>1		Rod-</a:t>
            </a:r>
            <a:r>
              <a:rPr lang="en-US" dirty="0" err="1" smtClean="0">
                <a:solidFill>
                  <a:schemeClr val="tx1"/>
                </a:solidFill>
              </a:rPr>
              <a:t>arrestin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721" y="1965391"/>
            <a:ext cx="1753362" cy="23180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538" y="4250231"/>
            <a:ext cx="1372878" cy="2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45025"/>
            <a:ext cx="9144000" cy="572699"/>
          </a:xfrm>
        </p:spPr>
        <p:txBody>
          <a:bodyPr/>
          <a:lstStyle/>
          <a:p>
            <a:pPr algn="ctr"/>
            <a:r>
              <a:rPr lang="en-US" sz="2400" dirty="0" smtClean="0"/>
              <a:t>Rod-</a:t>
            </a:r>
            <a:r>
              <a:rPr lang="en-US" sz="2400" dirty="0" err="1" smtClean="0"/>
              <a:t>Arrestin</a:t>
            </a:r>
            <a:r>
              <a:rPr lang="en-US" sz="2400" dirty="0" smtClean="0"/>
              <a:t> is expressed in </a:t>
            </a:r>
            <a:r>
              <a:rPr lang="en-US" sz="2400" dirty="0"/>
              <a:t>S-cones and Rods (Ground Squirrel)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8" y="1674631"/>
            <a:ext cx="1556742" cy="2277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7551" y="2210856"/>
            <a:ext cx="2489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</a:rPr>
              <a:t>Rod </a:t>
            </a:r>
            <a:r>
              <a:rPr lang="en-US" sz="2000" b="1" dirty="0" err="1">
                <a:solidFill>
                  <a:srgbClr val="00FF00"/>
                </a:solidFill>
              </a:rPr>
              <a:t>arrestin</a:t>
            </a:r>
            <a:r>
              <a:rPr lang="en-US" sz="2000" b="1" dirty="0">
                <a:solidFill>
                  <a:srgbClr val="92D050"/>
                </a:solidFill>
              </a:rPr>
              <a:t> </a:t>
            </a:r>
            <a:r>
              <a:rPr lang="en-US" sz="2000" b="1" dirty="0" smtClean="0"/>
              <a:t>(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334904" y="2705881"/>
            <a:ext cx="1948505" cy="21544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Normalized counts - log10 scale</a:t>
            </a:r>
          </a:p>
        </p:txBody>
      </p:sp>
      <p:pic>
        <p:nvPicPr>
          <p:cNvPr id="8" name="Picture 7" descr="SopsinGr-RhoRe-SAGfR-07072016-hbSqWhM2_a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34958" y="1152475"/>
            <a:ext cx="3807576" cy="380757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SopsinGr-RhoRe-SAGfR-07072016-hbSqWhM2_ag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34958" y="1152475"/>
            <a:ext cx="3807576" cy="380757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SopsinGr-RhoRe-SAGfR-07072016-hbSqWhM2_a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34958" y="1152475"/>
            <a:ext cx="3807576" cy="380757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567551" y="2974202"/>
            <a:ext cx="15263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8B008B"/>
                </a:solidFill>
              </a:rPr>
              <a:t>Rhodopsin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7551" y="3701615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S-opsin</a:t>
            </a:r>
          </a:p>
        </p:txBody>
      </p:sp>
    </p:spTree>
    <p:extLst>
      <p:ext uri="{BB962C8B-B14F-4D97-AF65-F5344CB8AC3E}">
        <p14:creationId xmlns:p14="http://schemas.microsoft.com/office/powerpoint/2010/main" val="3004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 smtClean="0"/>
              <a:t>Rod-</a:t>
            </a:r>
            <a:r>
              <a:rPr lang="en-US" sz="2400" dirty="0" err="1" smtClean="0"/>
              <a:t>Arrestin</a:t>
            </a:r>
            <a:r>
              <a:rPr lang="en-US" sz="2400" dirty="0" smtClean="0"/>
              <a:t> is Expressed in Primate S-cones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37" y="1175170"/>
            <a:ext cx="1602012" cy="321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229" y="4391059"/>
            <a:ext cx="3036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Macaque</a:t>
            </a:r>
          </a:p>
          <a:p>
            <a:pPr algn="ctr"/>
            <a:r>
              <a:rPr lang="en-US" dirty="0" smtClean="0">
                <a:solidFill>
                  <a:srgbClr val="92D050"/>
                </a:solidFill>
              </a:rPr>
              <a:t>Rod </a:t>
            </a:r>
            <a:r>
              <a:rPr lang="en-US" dirty="0" err="1" smtClean="0">
                <a:solidFill>
                  <a:srgbClr val="92D050"/>
                </a:solidFill>
              </a:rPr>
              <a:t>arrestin</a:t>
            </a:r>
            <a:r>
              <a:rPr lang="en-US" dirty="0" smtClean="0">
                <a:solidFill>
                  <a:schemeClr val="tx1"/>
                </a:solidFill>
              </a:rPr>
              <a:t> in </a:t>
            </a:r>
            <a:r>
              <a:rPr lang="en-US" b="1" dirty="0" smtClean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ones and </a:t>
            </a:r>
            <a:r>
              <a:rPr lang="en-US" b="1" dirty="0" smtClean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ods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4876" y="4932479"/>
            <a:ext cx="1265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</a:rPr>
              <a:t>Craft et al., 2014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71" y="1171215"/>
            <a:ext cx="3084140" cy="32237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0205" y="4391059"/>
            <a:ext cx="3036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Marmoset </a:t>
            </a:r>
            <a:endParaRPr lang="en-US" dirty="0">
              <a:solidFill>
                <a:srgbClr val="92D050"/>
              </a:solidFill>
            </a:endParaRPr>
          </a:p>
          <a:p>
            <a:pPr algn="ctr"/>
            <a:r>
              <a:rPr lang="en-US" dirty="0" smtClean="0">
                <a:solidFill>
                  <a:srgbClr val="92D050"/>
                </a:solidFill>
              </a:rPr>
              <a:t>Rod </a:t>
            </a:r>
            <a:r>
              <a:rPr lang="en-US" dirty="0" err="1" smtClean="0">
                <a:solidFill>
                  <a:srgbClr val="92D050"/>
                </a:solidFill>
              </a:rPr>
              <a:t>arrestin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S-opsin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14007" y="1171215"/>
            <a:ext cx="187570" cy="33773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69" y="445025"/>
            <a:ext cx="9015046" cy="572699"/>
          </a:xfrm>
        </p:spPr>
        <p:txBody>
          <a:bodyPr/>
          <a:lstStyle/>
          <a:p>
            <a:r>
              <a:rPr lang="en-US" dirty="0" smtClean="0"/>
              <a:t>Ccdc136 is a new marker for S-opsin expressing cones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616" y="1566673"/>
            <a:ext cx="3734752" cy="26163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0208" y="1761745"/>
            <a:ext cx="5974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ONL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OPL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3855" y="4261573"/>
            <a:ext cx="1292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S-opsin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4719" y="4261572"/>
            <a:ext cx="139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Ccdc136-GFP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4079" y="4261571"/>
            <a:ext cx="1398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Ccdc136-GFP</a:t>
            </a:r>
          </a:p>
          <a:p>
            <a:r>
              <a:rPr lang="en-US" dirty="0" smtClean="0">
                <a:solidFill>
                  <a:srgbClr val="FF00FF"/>
                </a:solidFill>
              </a:rPr>
              <a:t>S-opsin</a:t>
            </a:r>
            <a:endParaRPr lang="en-US" dirty="0">
              <a:solidFill>
                <a:srgbClr val="FF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0750" y="4742218"/>
            <a:ext cx="174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Smiley et al., 2016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9893" y="1258895"/>
            <a:ext cx="3806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Ccdc136-GFP +/+ mouse retina, ventral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2" y="1470290"/>
            <a:ext cx="2659887" cy="33145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840" y="4519806"/>
            <a:ext cx="1864292" cy="3249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6200000">
            <a:off x="-904280" y="2929278"/>
            <a:ext cx="2813539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Normalized counts - log10 scale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342" y="1249087"/>
            <a:ext cx="2024883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Ccdc136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34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599" cy="2669248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Immunolabeling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live </a:t>
            </a:r>
            <a:r>
              <a:rPr lang="en-US" sz="1400" dirty="0" smtClean="0">
                <a:solidFill>
                  <a:schemeClr val="tx1"/>
                </a:solidFill>
              </a:rPr>
              <a:t>cells is a </a:t>
            </a:r>
            <a:r>
              <a:rPr lang="en-US" sz="1400" dirty="0">
                <a:solidFill>
                  <a:schemeClr val="tx1"/>
                </a:solidFill>
              </a:rPr>
              <a:t>powerful tool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Most phototransduction </a:t>
            </a:r>
            <a:r>
              <a:rPr lang="en-US" sz="1400" dirty="0">
                <a:solidFill>
                  <a:schemeClr val="tx1"/>
                </a:solidFill>
              </a:rPr>
              <a:t>genes and known markers are expressed as expected </a:t>
            </a:r>
            <a:r>
              <a:rPr lang="en-US" sz="1400" dirty="0" smtClean="0">
                <a:solidFill>
                  <a:schemeClr val="tx1"/>
                </a:solidFill>
              </a:rPr>
              <a:t>in the respective cone type which proves the quality </a:t>
            </a:r>
            <a:r>
              <a:rPr lang="en-US" sz="1400" dirty="0">
                <a:solidFill>
                  <a:schemeClr val="tx1"/>
                </a:solidFill>
              </a:rPr>
              <a:t>of the collected data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A </a:t>
            </a:r>
            <a:r>
              <a:rPr lang="en-US" sz="1400" dirty="0">
                <a:solidFill>
                  <a:schemeClr val="tx1"/>
                </a:solidFill>
              </a:rPr>
              <a:t>positive </a:t>
            </a:r>
            <a:r>
              <a:rPr lang="en-US" sz="1400" dirty="0" err="1">
                <a:solidFill>
                  <a:schemeClr val="tx1"/>
                </a:solidFill>
              </a:rPr>
              <a:t>immunosignal</a:t>
            </a:r>
            <a:r>
              <a:rPr lang="en-US" sz="1400" dirty="0">
                <a:solidFill>
                  <a:schemeClr val="tx1"/>
                </a:solidFill>
              </a:rPr>
              <a:t> for </a:t>
            </a:r>
            <a:r>
              <a:rPr lang="en-US" sz="1400" dirty="0" smtClean="0">
                <a:solidFill>
                  <a:schemeClr val="tx1"/>
                </a:solidFill>
              </a:rPr>
              <a:t>rod-</a:t>
            </a:r>
            <a:r>
              <a:rPr lang="en-US" sz="1400" dirty="0" err="1" smtClean="0">
                <a:solidFill>
                  <a:schemeClr val="tx1"/>
                </a:solidFill>
              </a:rPr>
              <a:t>arrestin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in S-cones</a:t>
            </a:r>
            <a:r>
              <a:rPr lang="en-US" sz="1400" dirty="0" smtClean="0">
                <a:solidFill>
                  <a:schemeClr val="tx1"/>
                </a:solidFill>
              </a:rPr>
              <a:t>, and recent data about Ccdc136 confirm </a:t>
            </a:r>
            <a:r>
              <a:rPr lang="en-US" sz="1400" dirty="0">
                <a:solidFill>
                  <a:schemeClr val="tx1"/>
                </a:solidFill>
              </a:rPr>
              <a:t>the ability of our </a:t>
            </a:r>
            <a:r>
              <a:rPr lang="en-US" sz="1400" dirty="0" smtClean="0">
                <a:solidFill>
                  <a:schemeClr val="tx1"/>
                </a:solidFill>
              </a:rPr>
              <a:t> data to </a:t>
            </a:r>
            <a:r>
              <a:rPr lang="en-US" sz="1400" dirty="0">
                <a:solidFill>
                  <a:schemeClr val="tx1"/>
                </a:solidFill>
              </a:rPr>
              <a:t>predict </a:t>
            </a:r>
            <a:r>
              <a:rPr lang="en-US" sz="1400" dirty="0" smtClean="0">
                <a:solidFill>
                  <a:schemeClr val="tx1"/>
                </a:solidFill>
              </a:rPr>
              <a:t>differentially </a:t>
            </a:r>
            <a:r>
              <a:rPr lang="en-US" sz="1400" dirty="0">
                <a:solidFill>
                  <a:schemeClr val="tx1"/>
                </a:solidFill>
              </a:rPr>
              <a:t>expressed genes in cones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 hope further screening of the genes we identified </a:t>
            </a:r>
            <a:r>
              <a:rPr lang="en-US" sz="1400" dirty="0" smtClean="0">
                <a:solidFill>
                  <a:schemeClr val="tx1"/>
                </a:solidFill>
              </a:rPr>
              <a:t>will reveal more differences between cone types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408097" y="3881826"/>
            <a:ext cx="398585" cy="28135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7022" y="3855403"/>
            <a:ext cx="18261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Synapse formation?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0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ith_green_cones[1]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30" y="756021"/>
            <a:ext cx="2177766" cy="31347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32522" y="399359"/>
            <a:ext cx="3631626" cy="3564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02074" y="4162890"/>
            <a:ext cx="698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does an </a:t>
            </a:r>
            <a:r>
              <a:rPr 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S-cone bipolar cell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find an </a:t>
            </a:r>
            <a:r>
              <a:rPr lang="en-US" sz="22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S-cone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</a:t>
            </a:r>
          </a:p>
          <a:p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53" y="332331"/>
            <a:ext cx="3357384" cy="36980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76805" y="417467"/>
            <a:ext cx="833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S-cone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0215" y="1820440"/>
            <a:ext cx="1858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EA39EA"/>
                </a:solidFill>
              </a:rPr>
              <a:t>S-cone bipolar cell</a:t>
            </a:r>
          </a:p>
        </p:txBody>
      </p:sp>
    </p:spTree>
    <p:extLst>
      <p:ext uri="{BB962C8B-B14F-4D97-AF65-F5344CB8AC3E}">
        <p14:creationId xmlns:p14="http://schemas.microsoft.com/office/powerpoint/2010/main" val="30631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0" y="1522639"/>
            <a:ext cx="1260577" cy="203019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1700" y="253112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dirty="0" smtClean="0"/>
              <a:t>Differences between Photoreceptors Types?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707758"/>
              </p:ext>
            </p:extLst>
          </p:nvPr>
        </p:nvGraphicFramePr>
        <p:xfrm>
          <a:off x="5230225" y="1443220"/>
          <a:ext cx="2892196" cy="202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Acrobat Document" r:id="rId4" imgW="10505829" imgH="7353261" progId="Acrobat.Document.11">
                  <p:embed/>
                </p:oleObj>
              </mc:Choice>
              <mc:Fallback>
                <p:oleObj name="Acrobat Document" r:id="rId4" imgW="10505829" imgH="7353261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225" y="1443220"/>
                        <a:ext cx="2892196" cy="202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18" y="1443220"/>
            <a:ext cx="780952" cy="240952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195" y="1522639"/>
            <a:ext cx="602843" cy="202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88" y="1522639"/>
            <a:ext cx="602843" cy="2027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8830" y="3374654"/>
            <a:ext cx="1969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S-cone   	    M-cone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38955" y="3411422"/>
            <a:ext cx="674108" cy="32531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75771" y="3297710"/>
            <a:ext cx="519136" cy="38472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sz="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Rod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1394" y="3374654"/>
            <a:ext cx="765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99977" y="3770039"/>
            <a:ext cx="8520599" cy="303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Single Cell RNA Sequencing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299976" y="4353417"/>
            <a:ext cx="8520599" cy="55855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Identify uniquely expressed or highly up- or downregulated genes in </a:t>
            </a:r>
            <a:r>
              <a:rPr lang="en-US" dirty="0" smtClean="0">
                <a:solidFill>
                  <a:schemeClr val="tx1"/>
                </a:solidFill>
              </a:rPr>
              <a:t>S-cones compared to M-cones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09040" y="2366950"/>
            <a:ext cx="754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22185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0" grpId="0"/>
      <p:bldP spid="21" grpId="0"/>
      <p:bldP spid="22" grpId="0" build="p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40222"/>
            <a:ext cx="8520599" cy="572699"/>
          </a:xfrm>
        </p:spPr>
        <p:txBody>
          <a:bodyPr/>
          <a:lstStyle/>
          <a:p>
            <a:r>
              <a:rPr lang="en-US" dirty="0"/>
              <a:t>S-Cone Bipolar </a:t>
            </a:r>
            <a:r>
              <a:rPr lang="en-US" dirty="0" smtClean="0"/>
              <a:t>Cells </a:t>
            </a:r>
            <a:r>
              <a:rPr lang="en-US" dirty="0"/>
              <a:t>in </a:t>
            </a:r>
            <a:r>
              <a:rPr lang="en-US" dirty="0" smtClean="0"/>
              <a:t>Mice Form Specific S-Cone Synapses </a:t>
            </a:r>
            <a:r>
              <a:rPr lang="en-US" dirty="0"/>
              <a:t>R</a:t>
            </a:r>
            <a:r>
              <a:rPr lang="en-US" dirty="0" smtClean="0"/>
              <a:t>egardless of the Expressed </a:t>
            </a:r>
            <a:r>
              <a:rPr lang="en-US" dirty="0"/>
              <a:t>O</a:t>
            </a:r>
            <a:r>
              <a:rPr lang="en-US" dirty="0" smtClean="0"/>
              <a:t>psin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23516" y="1148406"/>
            <a:ext cx="2973108" cy="15644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US" sz="1300" dirty="0" smtClean="0">
              <a:solidFill>
                <a:schemeClr val="tx1"/>
              </a:solidFill>
            </a:endParaRPr>
          </a:p>
          <a:p>
            <a:r>
              <a:rPr lang="en-US" sz="1300" dirty="0" err="1" smtClean="0">
                <a:solidFill>
                  <a:schemeClr val="tx1"/>
                </a:solidFill>
              </a:rPr>
              <a:t>Tr</a:t>
            </a:r>
            <a:r>
              <a:rPr lang="el-GR" sz="1300" dirty="0" smtClean="0">
                <a:solidFill>
                  <a:schemeClr val="tx1"/>
                </a:solidFill>
              </a:rPr>
              <a:t>β</a:t>
            </a:r>
            <a:r>
              <a:rPr lang="en-US" sz="1300" dirty="0" smtClean="0">
                <a:solidFill>
                  <a:schemeClr val="tx1"/>
                </a:solidFill>
              </a:rPr>
              <a:t>2-</a:t>
            </a:r>
            <a:r>
              <a:rPr lang="en-US" sz="1300" dirty="0">
                <a:solidFill>
                  <a:schemeClr val="tx1"/>
                </a:solidFill>
              </a:rPr>
              <a:t>/-: No </a:t>
            </a:r>
            <a:r>
              <a:rPr lang="en-US" sz="1300" dirty="0" smtClean="0">
                <a:solidFill>
                  <a:schemeClr val="tx1"/>
                </a:solidFill>
              </a:rPr>
              <a:t>M-opsin, instead S-opsin</a:t>
            </a:r>
            <a:endParaRPr lang="en-US" sz="1300" dirty="0">
              <a:solidFill>
                <a:schemeClr val="tx1"/>
              </a:solidFill>
            </a:endParaRPr>
          </a:p>
          <a:p>
            <a:r>
              <a:rPr lang="en-US" sz="1300" dirty="0">
                <a:solidFill>
                  <a:schemeClr val="tx1"/>
                </a:solidFill>
              </a:rPr>
              <a:t>Sop-/-: No S-opsin</a:t>
            </a:r>
          </a:p>
          <a:p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4500" y="4897279"/>
            <a:ext cx="34676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tx1"/>
                </a:solidFill>
              </a:rPr>
              <a:t>Clomeleon</a:t>
            </a:r>
            <a:r>
              <a:rPr lang="en-US" sz="1000" dirty="0" smtClean="0">
                <a:solidFill>
                  <a:schemeClr val="tx1"/>
                </a:solidFill>
              </a:rPr>
              <a:t> in S-cone bipolar cells: </a:t>
            </a:r>
            <a:r>
              <a:rPr lang="en-US" sz="1000" dirty="0" err="1" smtClean="0">
                <a:solidFill>
                  <a:schemeClr val="tx1"/>
                </a:solidFill>
              </a:rPr>
              <a:t>Haverkamp</a:t>
            </a:r>
            <a:r>
              <a:rPr lang="en-US" sz="1000" dirty="0" smtClean="0">
                <a:solidFill>
                  <a:schemeClr val="tx1"/>
                </a:solidFill>
              </a:rPr>
              <a:t> et al., 2005</a:t>
            </a: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284808" y="1129552"/>
            <a:ext cx="2755431" cy="2638725"/>
            <a:chOff x="838200" y="1365313"/>
            <a:chExt cx="4372912" cy="418769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3096" y="1394478"/>
              <a:ext cx="2188016" cy="214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b="6383"/>
            <a:stretch/>
          </p:blipFill>
          <p:spPr>
            <a:xfrm>
              <a:off x="838200" y="3581400"/>
              <a:ext cx="2141151" cy="1969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t="3455" b="4871"/>
            <a:stretch/>
          </p:blipFill>
          <p:spPr>
            <a:xfrm>
              <a:off x="3023095" y="3579576"/>
              <a:ext cx="2181591" cy="19734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/>
            <p:cNvSpPr/>
            <p:nvPr/>
          </p:nvSpPr>
          <p:spPr>
            <a:xfrm>
              <a:off x="3352800" y="2100975"/>
              <a:ext cx="228600" cy="228600"/>
            </a:xfrm>
            <a:prstGeom prst="ellipse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438278" y="1905000"/>
              <a:ext cx="228600" cy="228600"/>
            </a:xfrm>
            <a:prstGeom prst="ellipse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11948" y="2895600"/>
              <a:ext cx="228600" cy="228600"/>
            </a:xfrm>
            <a:prstGeom prst="ellipse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555130" y="4215900"/>
              <a:ext cx="228600" cy="228600"/>
            </a:xfrm>
            <a:prstGeom prst="ellipse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861418" y="5136525"/>
              <a:ext cx="228600" cy="228600"/>
            </a:xfrm>
            <a:prstGeom prst="ellipse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352800" y="4876800"/>
              <a:ext cx="228600" cy="228600"/>
            </a:xfrm>
            <a:prstGeom prst="ellipse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559548" y="4362075"/>
              <a:ext cx="228600" cy="228600"/>
            </a:xfrm>
            <a:prstGeom prst="ellipse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44487" y="1396748"/>
              <a:ext cx="2129376" cy="2135294"/>
              <a:chOff x="846694" y="1388253"/>
              <a:chExt cx="2129376" cy="2135294"/>
            </a:xfrm>
          </p:grpSpPr>
          <p:pic>
            <p:nvPicPr>
              <p:cNvPr id="28" name="Picture 27" descr="131218R8_2b_Maximumintensityprojection.jp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73" t="11130" r="13684" b="4030"/>
              <a:stretch/>
            </p:blipFill>
            <p:spPr>
              <a:xfrm>
                <a:off x="846694" y="1388253"/>
                <a:ext cx="2129376" cy="213529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</p:spPr>
          </p:pic>
          <p:sp>
            <p:nvSpPr>
              <p:cNvPr id="29" name="Oval 28"/>
              <p:cNvSpPr/>
              <p:nvPr/>
            </p:nvSpPr>
            <p:spPr>
              <a:xfrm>
                <a:off x="1950070" y="2724525"/>
                <a:ext cx="228600" cy="228600"/>
              </a:xfrm>
              <a:prstGeom prst="ellipse">
                <a:avLst/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359148" y="2304675"/>
                <a:ext cx="228600" cy="228600"/>
              </a:xfrm>
              <a:prstGeom prst="ellipse">
                <a:avLst/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838200" y="1371601"/>
              <a:ext cx="799323" cy="53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WT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8200" y="3581400"/>
              <a:ext cx="1180921" cy="53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Sop-/-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22852" y="1365313"/>
              <a:ext cx="1280136" cy="53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tx1"/>
                  </a:solidFill>
                </a:rPr>
                <a:t>Tr</a:t>
              </a:r>
              <a:r>
                <a:rPr lang="el-GR" sz="1600" dirty="0" smtClean="0">
                  <a:solidFill>
                    <a:schemeClr val="tx1"/>
                  </a:solidFill>
                </a:rPr>
                <a:t>β</a:t>
              </a:r>
              <a:r>
                <a:rPr lang="en-US" sz="1600" dirty="0" smtClean="0">
                  <a:solidFill>
                    <a:schemeClr val="tx1"/>
                  </a:solidFill>
                </a:rPr>
                <a:t>2-</a:t>
              </a:r>
              <a:r>
                <a:rPr lang="en-US" sz="1600" dirty="0">
                  <a:solidFill>
                    <a:schemeClr val="tx1"/>
                  </a:solidFill>
                </a:rPr>
                <a:t>/-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22852" y="3581400"/>
              <a:ext cx="997754" cy="53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DKO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81" y="1083450"/>
            <a:ext cx="2574067" cy="29902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04285" y="4099579"/>
            <a:ext cx="603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Li Jia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516" y="2712857"/>
            <a:ext cx="2590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Green</a:t>
            </a:r>
            <a:r>
              <a:rPr lang="en-US" dirty="0">
                <a:solidFill>
                  <a:schemeClr val="tx1"/>
                </a:solidFill>
              </a:rPr>
              <a:t>: S cone bipolar cells (</a:t>
            </a:r>
            <a:r>
              <a:rPr lang="en-US" dirty="0" err="1" smtClean="0">
                <a:solidFill>
                  <a:schemeClr val="tx1"/>
                </a:solidFill>
              </a:rPr>
              <a:t>Clomeleon</a:t>
            </a:r>
            <a:r>
              <a:rPr lang="en-US" dirty="0" smtClean="0">
                <a:solidFill>
                  <a:schemeClr val="tx1"/>
                </a:solidFill>
              </a:rPr>
              <a:t>-GFP)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FF6EFF"/>
                </a:solidFill>
              </a:rPr>
              <a:t>Magenta</a:t>
            </a:r>
            <a:r>
              <a:rPr lang="en-US" dirty="0">
                <a:solidFill>
                  <a:schemeClr val="tx1"/>
                </a:solidFill>
              </a:rPr>
              <a:t>: Cone pedicles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Anti-cone </a:t>
            </a:r>
            <a:r>
              <a:rPr lang="en-US" dirty="0" err="1">
                <a:solidFill>
                  <a:schemeClr val="tx1"/>
                </a:solidFill>
              </a:rPr>
              <a:t>arrestin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345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2288"/>
            <a:ext cx="8520599" cy="5726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Directions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382" y="3306658"/>
            <a:ext cx="8520599" cy="21660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Verify results (ISH, IHC</a:t>
            </a:r>
            <a:r>
              <a:rPr lang="en-US" sz="1600" dirty="0" smtClean="0">
                <a:solidFill>
                  <a:schemeClr val="tx1"/>
                </a:solidFill>
              </a:rPr>
              <a:t>), explore more genes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Functional studies (AAV + CRISPR/Cas9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67" y="1101646"/>
            <a:ext cx="1773167" cy="1522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7" y="1101646"/>
            <a:ext cx="3471464" cy="151665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276011" y="1483340"/>
            <a:ext cx="613460" cy="92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90682" y="2656096"/>
            <a:ext cx="484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AAV mediated GFP expression in the ground squirrel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6" y="916232"/>
            <a:ext cx="1964383" cy="1964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6462" y="1142324"/>
            <a:ext cx="1641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 smtClean="0">
              <a:solidFill>
                <a:schemeClr val="tx1"/>
              </a:solidFill>
            </a:endParaRPr>
          </a:p>
          <a:p>
            <a:r>
              <a:rPr lang="en-US" sz="1000" dirty="0" smtClean="0">
                <a:solidFill>
                  <a:schemeClr val="tx1"/>
                </a:solidFill>
              </a:rPr>
              <a:t>                    ?     ?     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smtClean="0">
                <a:solidFill>
                  <a:schemeClr val="tx1"/>
                </a:solidFill>
              </a:rPr>
              <a:t>                    ?   ?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 smtClean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 smtClean="0">
                <a:solidFill>
                  <a:schemeClr val="tx1"/>
                </a:solidFill>
              </a:rPr>
              <a:t>                         ?            ?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 smtClean="0">
                <a:solidFill>
                  <a:schemeClr val="tx1"/>
                </a:solidFill>
              </a:rPr>
              <a:t>                                 ?    ?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44" y="2687410"/>
            <a:ext cx="2984928" cy="2238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27" y="2687410"/>
            <a:ext cx="2971072" cy="2228304"/>
          </a:xfrm>
          <a:prstGeom prst="rect">
            <a:avLst/>
          </a:prstGeom>
        </p:spPr>
      </p:pic>
      <p:pic>
        <p:nvPicPr>
          <p:cNvPr id="9" name="Picture 8" descr="http://upload.wikimedia.org/wikipedia/en/thumb/5/5e/The_NIH_NEI_logo.png/799px-The_NIH_NEI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44586"/>
            <a:ext cx="2981902" cy="6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95" y="227023"/>
            <a:ext cx="2391022" cy="707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235726"/>
            <a:ext cx="28300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Retinal Neurophysiology Section NEI/NIH</a:t>
            </a:r>
          </a:p>
          <a:p>
            <a:r>
              <a:rPr lang="en-US" u="sng" dirty="0" smtClean="0">
                <a:solidFill>
                  <a:schemeClr val="tx1"/>
                </a:solidFill>
              </a:rPr>
              <a:t>Wei Li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Fengyu Qiao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Jingxing Ou</a:t>
            </a:r>
          </a:p>
          <a:p>
            <a:r>
              <a:rPr lang="en-US" dirty="0">
                <a:solidFill>
                  <a:schemeClr val="tx1"/>
                </a:solidFill>
              </a:rPr>
              <a:t>John Ball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Joshua </a:t>
            </a:r>
            <a:r>
              <a:rPr lang="en-US" dirty="0" err="1">
                <a:solidFill>
                  <a:schemeClr val="tx1"/>
                </a:solidFill>
              </a:rPr>
              <a:t>Miyagishima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Juan </a:t>
            </a:r>
            <a:r>
              <a:rPr lang="en-US" dirty="0" err="1" smtClean="0">
                <a:solidFill>
                  <a:schemeClr val="tx1"/>
                </a:solidFill>
              </a:rPr>
              <a:t>Angueyra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Li Jia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Tantai</a:t>
            </a:r>
            <a:r>
              <a:rPr lang="en-US" dirty="0" smtClean="0">
                <a:solidFill>
                  <a:schemeClr val="tx1"/>
                </a:solidFill>
              </a:rPr>
              <a:t> Zhao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Shan </a:t>
            </a:r>
            <a:r>
              <a:rPr lang="en-US" dirty="0">
                <a:solidFill>
                  <a:schemeClr val="tx1"/>
                </a:solidFill>
              </a:rPr>
              <a:t>Chen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1252" y="1269490"/>
            <a:ext cx="28300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Carl von Ossietzky </a:t>
            </a:r>
            <a:r>
              <a:rPr lang="en-US" b="1" dirty="0" err="1">
                <a:solidFill>
                  <a:schemeClr val="tx1"/>
                </a:solidFill>
              </a:rPr>
              <a:t>Universität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Oldenburg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Karl-W. Koch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Christian Puller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07087" y="1256068"/>
            <a:ext cx="28300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Nuclear Receptor Biology </a:t>
            </a:r>
            <a:r>
              <a:rPr lang="en-US" b="1" dirty="0" smtClean="0">
                <a:solidFill>
                  <a:schemeClr val="tx1"/>
                </a:solidFill>
              </a:rPr>
              <a:t>Section, NIDDK/NIH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u="sng" dirty="0" smtClean="0">
                <a:solidFill>
                  <a:schemeClr val="tx1"/>
                </a:solidFill>
              </a:rPr>
              <a:t>Douglas Forrest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Hong Liu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Xuefeng Wu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www.uni-oldenburg.de/fileadmin/_processed_/csm_MSB-JPG__3__f656f0f1b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4404905"/>
            <a:ext cx="766213" cy="5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913382"/>
            <a:ext cx="1044095" cy="4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</a:t>
            </a:r>
            <a:r>
              <a:rPr lang="en-US" dirty="0" smtClean="0"/>
              <a:t>Sequencing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20" y="1129598"/>
            <a:ext cx="6299558" cy="34621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22220" y="2180344"/>
            <a:ext cx="160395" cy="926123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78000" y="4407877"/>
            <a:ext cx="848643" cy="18387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Rod Genes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89467"/>
              </p:ext>
            </p:extLst>
          </p:nvPr>
        </p:nvGraphicFramePr>
        <p:xfrm>
          <a:off x="2388019" y="1373196"/>
          <a:ext cx="4216820" cy="2974957"/>
        </p:xfrm>
        <a:graphic>
          <a:graphicData uri="http://schemas.openxmlformats.org/drawingml/2006/table">
            <a:tbl>
              <a:tblPr/>
              <a:tblGrid>
                <a:gridCol w="1420720"/>
                <a:gridCol w="81458"/>
                <a:gridCol w="154720"/>
                <a:gridCol w="1320814"/>
                <a:gridCol w="1239108"/>
              </a:tblGrid>
              <a:tr h="21607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Mean counts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15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S-cones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M-cones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5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Cone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transducin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1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Rod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transducin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S-opsin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24219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M-opsin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Rhodopsin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607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1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Receptor kinase 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20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Rhodopsin kinase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6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05" y="1152475"/>
            <a:ext cx="4042588" cy="38597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6157" y="4803120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Swaroop</a:t>
            </a:r>
            <a:r>
              <a:rPr lang="en-US" dirty="0" smtClean="0">
                <a:solidFill>
                  <a:schemeClr val="tx1"/>
                </a:solidFill>
              </a:rPr>
              <a:t> et al., 2010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1700" y="253112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Photoreceptor Cell Fate Determination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6128" y="1380691"/>
            <a:ext cx="8520599" cy="5726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88" y="-128588"/>
            <a:ext cx="93249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7" y="1323975"/>
            <a:ext cx="5626995" cy="26040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957" y="3928017"/>
            <a:ext cx="158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1"/>
                </a:solidFill>
              </a:rPr>
              <a:t>Applebury</a:t>
            </a:r>
            <a:r>
              <a:rPr lang="en-US" sz="1000" dirty="0">
                <a:solidFill>
                  <a:schemeClr val="tx1"/>
                </a:solidFill>
              </a:rPr>
              <a:t> et al., 2000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1323975"/>
            <a:ext cx="2933700" cy="260737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1700" y="140222"/>
            <a:ext cx="8520599" cy="572699"/>
          </a:xfrm>
        </p:spPr>
        <p:txBody>
          <a:bodyPr/>
          <a:lstStyle/>
          <a:p>
            <a:r>
              <a:rPr lang="en-US" sz="2800" dirty="0"/>
              <a:t>Most Mouse Cones Co-express S- and M-opsin</a:t>
            </a:r>
          </a:p>
        </p:txBody>
      </p:sp>
    </p:spTree>
    <p:extLst>
      <p:ext uri="{BB962C8B-B14F-4D97-AF65-F5344CB8AC3E}">
        <p14:creationId xmlns:p14="http://schemas.microsoft.com/office/powerpoint/2010/main" val="148410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3942778" y="2683027"/>
            <a:ext cx="1019556" cy="914400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7A4848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05009" y="587527"/>
            <a:ext cx="838200" cy="8382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Isosceles Triangle 18"/>
          <p:cNvSpPr/>
          <p:nvPr/>
        </p:nvSpPr>
        <p:spPr>
          <a:xfrm>
            <a:off x="4571809" y="587527"/>
            <a:ext cx="972312" cy="838200"/>
          </a:xfrm>
          <a:prstGeom prst="triangle">
            <a:avLst/>
          </a:prstGeom>
          <a:solidFill>
            <a:srgbClr val="0070C0"/>
          </a:solidFill>
          <a:ln w="25400" cap="flat" cmpd="sng" algn="ctr">
            <a:solidFill>
              <a:srgbClr val="1F497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342617" y="1435252"/>
            <a:ext cx="495892" cy="1266825"/>
          </a:xfrm>
          <a:custGeom>
            <a:avLst/>
            <a:gdLst>
              <a:gd name="connsiteX0" fmla="*/ 143467 w 495892"/>
              <a:gd name="connsiteY0" fmla="*/ 1266825 h 1266825"/>
              <a:gd name="connsiteX1" fmla="*/ 152992 w 495892"/>
              <a:gd name="connsiteY1" fmla="*/ 971550 h 1266825"/>
              <a:gd name="connsiteX2" fmla="*/ 105367 w 495892"/>
              <a:gd name="connsiteY2" fmla="*/ 809625 h 1266825"/>
              <a:gd name="connsiteX3" fmla="*/ 592 w 495892"/>
              <a:gd name="connsiteY3" fmla="*/ 600075 h 1266825"/>
              <a:gd name="connsiteX4" fmla="*/ 76792 w 495892"/>
              <a:gd name="connsiteY4" fmla="*/ 400050 h 1266825"/>
              <a:gd name="connsiteX5" fmla="*/ 343492 w 495892"/>
              <a:gd name="connsiteY5" fmla="*/ 190500 h 1266825"/>
              <a:gd name="connsiteX6" fmla="*/ 495892 w 495892"/>
              <a:gd name="connsiteY6" fmla="*/ 0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892" h="1266825">
                <a:moveTo>
                  <a:pt x="143467" y="1266825"/>
                </a:moveTo>
                <a:cubicBezTo>
                  <a:pt x="151404" y="1157287"/>
                  <a:pt x="159342" y="1047750"/>
                  <a:pt x="152992" y="971550"/>
                </a:cubicBezTo>
                <a:cubicBezTo>
                  <a:pt x="146642" y="895350"/>
                  <a:pt x="130767" y="871537"/>
                  <a:pt x="105367" y="809625"/>
                </a:cubicBezTo>
                <a:cubicBezTo>
                  <a:pt x="79967" y="747713"/>
                  <a:pt x="5354" y="668337"/>
                  <a:pt x="592" y="600075"/>
                </a:cubicBezTo>
                <a:cubicBezTo>
                  <a:pt x="-4170" y="531813"/>
                  <a:pt x="19642" y="468312"/>
                  <a:pt x="76792" y="400050"/>
                </a:cubicBezTo>
                <a:cubicBezTo>
                  <a:pt x="133942" y="331788"/>
                  <a:pt x="273642" y="257175"/>
                  <a:pt x="343492" y="190500"/>
                </a:cubicBezTo>
                <a:cubicBezTo>
                  <a:pt x="413342" y="123825"/>
                  <a:pt x="454617" y="61912"/>
                  <a:pt x="495892" y="0"/>
                </a:cubicBezTo>
              </a:path>
            </a:pathLst>
          </a:custGeom>
          <a:noFill/>
          <a:ln w="57150" cap="flat" cmpd="sng" algn="ctr">
            <a:solidFill>
              <a:srgbClr val="7A4848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24284" y="1787677"/>
            <a:ext cx="838200" cy="8382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2152078" y="892327"/>
            <a:ext cx="972312" cy="838200"/>
          </a:xfrm>
          <a:prstGeom prst="triangle">
            <a:avLst/>
          </a:prstGeom>
          <a:solidFill>
            <a:srgbClr val="0070C0"/>
          </a:solidFill>
          <a:ln w="25400" cap="flat" cmpd="sng" algn="ctr">
            <a:solidFill>
              <a:srgbClr val="1F497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43384" y="587527"/>
            <a:ext cx="838200" cy="8382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895410" y="1730528"/>
            <a:ext cx="1485900" cy="409574"/>
          </a:xfrm>
          <a:custGeom>
            <a:avLst/>
            <a:gdLst>
              <a:gd name="connsiteX0" fmla="*/ 1323975 w 1323975"/>
              <a:gd name="connsiteY0" fmla="*/ 704850 h 704850"/>
              <a:gd name="connsiteX1" fmla="*/ 1181100 w 1323975"/>
              <a:gd name="connsiteY1" fmla="*/ 514350 h 704850"/>
              <a:gd name="connsiteX2" fmla="*/ 800100 w 1323975"/>
              <a:gd name="connsiteY2" fmla="*/ 504825 h 704850"/>
              <a:gd name="connsiteX3" fmla="*/ 238125 w 1323975"/>
              <a:gd name="connsiteY3" fmla="*/ 419100 h 704850"/>
              <a:gd name="connsiteX4" fmla="*/ 47625 w 1323975"/>
              <a:gd name="connsiteY4" fmla="*/ 209550 h 704850"/>
              <a:gd name="connsiteX5" fmla="*/ 0 w 1323975"/>
              <a:gd name="connsiteY5" fmla="*/ 0 h 704850"/>
              <a:gd name="connsiteX6" fmla="*/ 0 w 1323975"/>
              <a:gd name="connsiteY6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975" h="704850">
                <a:moveTo>
                  <a:pt x="1323975" y="704850"/>
                </a:moveTo>
                <a:cubicBezTo>
                  <a:pt x="1296193" y="626268"/>
                  <a:pt x="1268412" y="547687"/>
                  <a:pt x="1181100" y="514350"/>
                </a:cubicBezTo>
                <a:cubicBezTo>
                  <a:pt x="1093787" y="481012"/>
                  <a:pt x="957262" y="520700"/>
                  <a:pt x="800100" y="504825"/>
                </a:cubicBezTo>
                <a:cubicBezTo>
                  <a:pt x="642937" y="488950"/>
                  <a:pt x="363537" y="468312"/>
                  <a:pt x="238125" y="419100"/>
                </a:cubicBezTo>
                <a:cubicBezTo>
                  <a:pt x="112713" y="369888"/>
                  <a:pt x="87312" y="279400"/>
                  <a:pt x="47625" y="209550"/>
                </a:cubicBezTo>
                <a:cubicBezTo>
                  <a:pt x="7938" y="1397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57150" cap="flat" cmpd="sng" algn="ctr">
            <a:solidFill>
              <a:srgbClr val="7A4848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Isosceles Triangle 24"/>
          <p:cNvSpPr/>
          <p:nvPr/>
        </p:nvSpPr>
        <p:spPr>
          <a:xfrm>
            <a:off x="6019609" y="2721127"/>
            <a:ext cx="972312" cy="838200"/>
          </a:xfrm>
          <a:prstGeom prst="triangle">
            <a:avLst/>
          </a:prstGeom>
          <a:solidFill>
            <a:srgbClr val="0070C0"/>
          </a:solidFill>
          <a:ln w="25400" cap="flat" cmpd="sng" algn="ctr">
            <a:solidFill>
              <a:srgbClr val="1F497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19134" y="2292502"/>
            <a:ext cx="838200" cy="8382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952809" y="3073292"/>
            <a:ext cx="1304925" cy="95510"/>
          </a:xfrm>
          <a:custGeom>
            <a:avLst/>
            <a:gdLst>
              <a:gd name="connsiteX0" fmla="*/ 0 w 1304925"/>
              <a:gd name="connsiteY0" fmla="*/ 57410 h 95510"/>
              <a:gd name="connsiteX1" fmla="*/ 266700 w 1304925"/>
              <a:gd name="connsiteY1" fmla="*/ 66935 h 95510"/>
              <a:gd name="connsiteX2" fmla="*/ 838200 w 1304925"/>
              <a:gd name="connsiteY2" fmla="*/ 260 h 95510"/>
              <a:gd name="connsiteX3" fmla="*/ 1304925 w 1304925"/>
              <a:gd name="connsiteY3" fmla="*/ 95510 h 9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925" h="95510">
                <a:moveTo>
                  <a:pt x="0" y="57410"/>
                </a:moveTo>
                <a:cubicBezTo>
                  <a:pt x="63500" y="66935"/>
                  <a:pt x="127000" y="76460"/>
                  <a:pt x="266700" y="66935"/>
                </a:cubicBezTo>
                <a:cubicBezTo>
                  <a:pt x="406400" y="57410"/>
                  <a:pt x="665163" y="-4502"/>
                  <a:pt x="838200" y="260"/>
                </a:cubicBezTo>
                <a:cubicBezTo>
                  <a:pt x="1011237" y="5022"/>
                  <a:pt x="1158081" y="50266"/>
                  <a:pt x="1304925" y="95510"/>
                </a:cubicBezTo>
              </a:path>
            </a:pathLst>
          </a:custGeom>
          <a:noFill/>
          <a:ln w="57150" cap="flat" cmpd="sng" algn="ctr">
            <a:solidFill>
              <a:srgbClr val="7A4848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4761381" y="94209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pre-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3622867" y="81612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pre-</a:t>
            </a:r>
          </a:p>
        </p:txBody>
      </p:sp>
      <p:sp>
        <p:nvSpPr>
          <p:cNvPr id="30" name="TextBox 21"/>
          <p:cNvSpPr txBox="1"/>
          <p:nvPr/>
        </p:nvSpPr>
        <p:spPr>
          <a:xfrm>
            <a:off x="4140882" y="29365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85519" y="3919362"/>
            <a:ext cx="63536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does a postsynaptic neuron find the proper presynaptic target?</a:t>
            </a:r>
          </a:p>
          <a:p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4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83" y="1479376"/>
            <a:ext cx="5626995" cy="26040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7583" y="4083418"/>
            <a:ext cx="158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1"/>
                </a:solidFill>
              </a:rPr>
              <a:t>Applebury</a:t>
            </a:r>
            <a:r>
              <a:rPr lang="en-US" sz="1000" dirty="0">
                <a:solidFill>
                  <a:schemeClr val="tx1"/>
                </a:solidFill>
              </a:rPr>
              <a:t> et al., 2000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1700" y="140222"/>
            <a:ext cx="8520599" cy="572699"/>
          </a:xfrm>
        </p:spPr>
        <p:txBody>
          <a:bodyPr/>
          <a:lstStyle/>
          <a:p>
            <a:r>
              <a:rPr lang="en-US" sz="2800" dirty="0"/>
              <a:t>Most Mouse Cones Co-express S- and </a:t>
            </a:r>
            <a:r>
              <a:rPr lang="en-US" sz="2800" dirty="0" smtClean="0"/>
              <a:t>M-opsin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7" y="1486472"/>
            <a:ext cx="1456287" cy="1160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515" y="2412591"/>
            <a:ext cx="1456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wikimedia.org</a:t>
            </a:r>
            <a:endParaRPr 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07583" y="1479376"/>
            <a:ext cx="277035" cy="278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05799" y="1479376"/>
            <a:ext cx="277035" cy="278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515" y="2989386"/>
            <a:ext cx="242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Rod dominated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Majority of Cones express both S- and M-opsin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785812"/>
            <a:ext cx="54292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6595"/>
            <a:ext cx="1836374" cy="12081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11700" y="253112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2400" dirty="0"/>
              <a:t>Thirteen-lined Ground Squirrel (</a:t>
            </a:r>
            <a:r>
              <a:rPr lang="en-US" sz="2400" i="1" dirty="0" err="1"/>
              <a:t>Ictidomys</a:t>
            </a:r>
            <a:r>
              <a:rPr lang="en-US" sz="2400" i="1" dirty="0"/>
              <a:t> </a:t>
            </a:r>
            <a:r>
              <a:rPr lang="en-US" sz="2400" i="1" dirty="0" err="1"/>
              <a:t>tridecemlineatus</a:t>
            </a:r>
            <a:r>
              <a:rPr lang="en-US" sz="2400" i="1" dirty="0"/>
              <a:t>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49381" y="4367167"/>
            <a:ext cx="216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Cone dominated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Only true S-cones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93" y="785812"/>
            <a:ext cx="6742869" cy="3940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493" y="2833028"/>
            <a:ext cx="1157615" cy="18669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1700" y="2833028"/>
            <a:ext cx="1274011" cy="738664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S-Opsin</a:t>
            </a:r>
          </a:p>
          <a:p>
            <a:r>
              <a:rPr lang="en-US" dirty="0">
                <a:solidFill>
                  <a:srgbClr val="00FF00"/>
                </a:solidFill>
              </a:rPr>
              <a:t>M-Opsin</a:t>
            </a:r>
          </a:p>
          <a:p>
            <a:r>
              <a:rPr lang="en-US" dirty="0">
                <a:solidFill>
                  <a:srgbClr val="FF6EFF"/>
                </a:solidFill>
              </a:rPr>
              <a:t>Rhodopsin</a:t>
            </a:r>
          </a:p>
        </p:txBody>
      </p:sp>
    </p:spTree>
    <p:extLst>
      <p:ext uri="{BB962C8B-B14F-4D97-AF65-F5344CB8AC3E}">
        <p14:creationId xmlns:p14="http://schemas.microsoft.com/office/powerpoint/2010/main" val="12374826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7451" y="825967"/>
            <a:ext cx="3941379" cy="2650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1700" y="253112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Single Cell RNA Sequencing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7" y="985467"/>
            <a:ext cx="8056567" cy="38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4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84" y="1398658"/>
            <a:ext cx="5281477" cy="322394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11700" y="253112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Cone Morphology after Dissociation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85673" y="1083716"/>
            <a:ext cx="2196488" cy="3545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96996" y="4272522"/>
            <a:ext cx="3580509" cy="6504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12" y="1217126"/>
            <a:ext cx="2035470" cy="32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11700" y="253112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Live Labeling of Photoreceptors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3455801" y="2708136"/>
            <a:ext cx="175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Outer segment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876" y="825811"/>
            <a:ext cx="4582408" cy="3675861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485960" y="1688503"/>
            <a:ext cx="3329677" cy="252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Retina preparation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Antibody labeling (S-opsin)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Dissociation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Cell Picking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040439" y="2167671"/>
            <a:ext cx="220717" cy="29164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2040439" y="2785981"/>
            <a:ext cx="220717" cy="29164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040438" y="3404291"/>
            <a:ext cx="220717" cy="29164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432377" y="4804946"/>
            <a:ext cx="1727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Outer segment: CVRL.org</a:t>
            </a:r>
          </a:p>
          <a:p>
            <a:r>
              <a:rPr lang="en-US" sz="800" dirty="0">
                <a:solidFill>
                  <a:schemeClr val="tx2"/>
                </a:solidFill>
              </a:rPr>
              <a:t>Antibody complex: </a:t>
            </a:r>
            <a:r>
              <a:rPr lang="en-US" sz="800" dirty="0" err="1">
                <a:solidFill>
                  <a:schemeClr val="tx2"/>
                </a:solidFill>
              </a:rPr>
              <a:t>Thermo</a:t>
            </a:r>
            <a:r>
              <a:rPr lang="en-US" sz="800" dirty="0">
                <a:solidFill>
                  <a:schemeClr val="tx2"/>
                </a:solidFill>
              </a:rPr>
              <a:t> Fisher</a:t>
            </a:r>
          </a:p>
        </p:txBody>
      </p:sp>
    </p:spTree>
    <p:extLst>
      <p:ext uri="{BB962C8B-B14F-4D97-AF65-F5344CB8AC3E}">
        <p14:creationId xmlns:p14="http://schemas.microsoft.com/office/powerpoint/2010/main" val="41117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73" y="825811"/>
            <a:ext cx="5688052" cy="38915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1700" y="253112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dirty="0"/>
              <a:t>Live Labeling of Photoreceptors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70560" y="4717345"/>
            <a:ext cx="380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Ground squirrel retina, whole mount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3438" y="4717345"/>
            <a:ext cx="1274011" cy="3077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S-Opsin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53112"/>
            <a:ext cx="8520599" cy="572699"/>
          </a:xfrm>
        </p:spPr>
        <p:txBody>
          <a:bodyPr/>
          <a:lstStyle/>
          <a:p>
            <a:r>
              <a:rPr lang="en-US" dirty="0"/>
              <a:t>Picking Single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39" y="148881"/>
            <a:ext cx="3027446" cy="2666809"/>
          </a:xfrm>
          <a:prstGeom prst="rect">
            <a:avLst/>
          </a:prstGeom>
        </p:spPr>
      </p:pic>
      <p:pic>
        <p:nvPicPr>
          <p:cNvPr id="1026" name="Picture 2" descr="https://lh3.googleusercontent.com/6Xzp-YZKTRZOfyPD36WLNMp9Gv2XeDYlzQpvGO-fOc6SCdoyOXEqF-q-qhihpyc-VkZAgVlu5yR8yBdovzvr8tOIm2cJhAMnzIaV4k4QuZGuQ0c_UEgTGWUT2XMDRX8VZQtZT-adWaoaY-JJ4e63mhfz9DbsAqQ1eUunVrxzDCJUiAGrFhs_hBri8V05ngJorjTvf4ZUxoj1VbpkGmzB4MW_SckixQ2trgDqrs71U4YfGkln5IgF2tC1sUbKoiE0YXgQRwcQzSuWrIjuFywSkIkKKfT7Toq8nOIMfMbrpe_72KaSShrt5IvVetRR_R0P0e_VQbMsJtVV_dDHydhUrsr4VUJ1S6rYgsYtcRIBoNnbJbgNI0eerocJB4sUFy51tJ-i9k22fWUK0Lo_oRZiC3kb-tQR_DyQtLOp6N6QIHV708m2Gc24amFf-oNDMgiYHUz4eSYIBTmCInk1lReVUUDcxHGqIwERlETkOkYXZKe1dkxldmO_XRBZLKoEEF0w_vHtxR52M1hWd2mOdKPMaGTS7tZ9dY3xgvVM0f-fEMk=w898-h671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1" y="1196737"/>
            <a:ext cx="4424423" cy="33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40" y="3024553"/>
            <a:ext cx="3013190" cy="2201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99538" y="4829906"/>
            <a:ext cx="3387970" cy="595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5714</TotalTime>
  <Words>607</Words>
  <Application>Microsoft Office PowerPoint</Application>
  <PresentationFormat>On-screen Show (16:9)</PresentationFormat>
  <Paragraphs>173</Paragraphs>
  <Slides>28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Wingdings</vt:lpstr>
      <vt:lpstr>simple-dark-2</vt:lpstr>
      <vt:lpstr>Acrobat Document</vt:lpstr>
      <vt:lpstr>PowerPoint Presentation</vt:lpstr>
      <vt:lpstr>PowerPoint Presentation</vt:lpstr>
      <vt:lpstr>Most Mouse Cones Co-express S- and M-opsin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Picking Single Cells</vt:lpstr>
      <vt:lpstr>PowerPoint Presentation</vt:lpstr>
      <vt:lpstr>PowerPoint Presentation</vt:lpstr>
      <vt:lpstr>RNA Sequencing Results</vt:lpstr>
      <vt:lpstr>Most Phototransduction Genes in S- and M-Cones are Equally Expressed</vt:lpstr>
      <vt:lpstr>Other Differentially Expressed Phototransduction Genes</vt:lpstr>
      <vt:lpstr>Rod-Arrestin is expressed in S-cones and Rods (Ground Squirrel)</vt:lpstr>
      <vt:lpstr>Rod-Arrestin is Expressed in Primate S-cones</vt:lpstr>
      <vt:lpstr>Ccdc136 is a new marker for S-opsin expressing cones</vt:lpstr>
      <vt:lpstr>Summary I </vt:lpstr>
      <vt:lpstr>PowerPoint Presentation</vt:lpstr>
      <vt:lpstr>S-Cone Bipolar Cells in Mice Form Specific S-Cone Synapses Regardless of the Expressed Opsin</vt:lpstr>
      <vt:lpstr>Future Directions</vt:lpstr>
      <vt:lpstr>PowerPoint Presentation</vt:lpstr>
      <vt:lpstr>RNA Sequencing Results</vt:lpstr>
      <vt:lpstr>Rod Genes</vt:lpstr>
      <vt:lpstr>PowerPoint Presentation</vt:lpstr>
      <vt:lpstr>PowerPoint Presentation</vt:lpstr>
      <vt:lpstr>Most Mouse Cones Co-express S- and M-opsin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Kunze, Vincent (NIH/NEI) [F]</dc:creator>
  <cp:lastModifiedBy>Kunze, Vincent (NIH/NEI) [F]</cp:lastModifiedBy>
  <cp:revision>283</cp:revision>
  <dcterms:modified xsi:type="dcterms:W3CDTF">2016-12-13T18:34:27Z</dcterms:modified>
</cp:coreProperties>
</file>